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3"/>
  </p:notesMasterIdLst>
  <p:sldIdLst>
    <p:sldId id="256" r:id="rId4"/>
    <p:sldId id="257" r:id="rId5"/>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6"/>
          </a:solidFill>
        </a:fill>
      </a:tcStyle>
    </a:lastCol>
    <a:firstCol>
      <a:tcTxStyle b="on">
        <a:fontRef idx="minor">
          <a:srgbClr val="00000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9"/>
    <p:restoredTop sz="94660"/>
  </p:normalViewPr>
  <p:slideViewPr>
    <p:cSldViewPr snapToGrid="0">
      <p:cViewPr varScale="1">
        <p:scale>
          <a:sx n="78" d="100"/>
          <a:sy n="78" d="100"/>
        </p:scale>
        <p:origin x="-3138" y="-102"/>
      </p:cViewPr>
      <p:guideLst/>
    </p:cSldViewPr>
  </p:slid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35"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1136"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37" name="スライド イメージ プレースホルダー 3"/>
          <p:cNvSpPr>
            <a:spLocks noGrp="1" noRot="1" noChangeAspect="1"/>
          </p:cNvSpPr>
          <p:nvPr>
            <p:ph type="sldImg" idx="2"/>
          </p:nvPr>
        </p:nvSpPr>
        <p:spPr>
          <a:xfrm>
            <a:off x="2113397" y="745450"/>
            <a:ext cx="2580405" cy="3727252"/>
          </a:xfrm>
          <a:prstGeom prst="rect">
            <a:avLst/>
          </a:prstGeom>
          <a:noFill/>
          <a:ln w="12700">
            <a:solidFill>
              <a:prstClr val="black"/>
            </a:solidFill>
          </a:ln>
        </p:spPr>
        <p:txBody>
          <a:bodyPr vert="horz" lIns="91440" tIns="45720" rIns="91440" bIns="45720" rtlCol="0" anchor="ctr"/>
          <a:lstStyle/>
          <a:p>
            <a:endParaRPr lang="ja-JP" altLang="en-US"/>
          </a:p>
        </p:txBody>
      </p:sp>
      <p:sp>
        <p:nvSpPr>
          <p:cNvPr id="1138"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39"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1140"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3636665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3637209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4178819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607138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3633708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475190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1058"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1060"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755737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1546293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19176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74"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1075"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102539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F63190D3-26B9-49A8-A16B-A902169798EA}" type="datetimeFigureOut">
              <a:rPr kumimoji="1" lang="ja-JP" altLang="en-US" smtClean="0"/>
              <a:t>2023/1/10</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1620551810"/>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63190D3-26B9-49A8-A16B-A902169798EA}" type="datetimeFigureOut">
              <a:rPr kumimoji="1" lang="ja-JP" altLang="en-US" smtClean="0"/>
              <a:t>2023/1/10</a:t>
            </a:fld>
            <a:endParaRPr kumimoji="1" lang="ja-JP" altLang="en-US"/>
          </a:p>
        </p:txBody>
      </p:sp>
      <p:sp>
        <p:nvSpPr>
          <p:cNvPr id="1028"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F749E63-D390-4F37-BF85-614EAD5F1013}" type="slidenum">
              <a:rPr kumimoji="1" lang="ja-JP" altLang="en-US" smtClean="0"/>
              <a:t>‹#›</a:t>
            </a:fld>
            <a:endParaRPr kumimoji="1" lang="ja-JP" altLang="en-US"/>
          </a:p>
        </p:txBody>
      </p:sp>
    </p:spTree>
    <p:extLst>
      <p:ext uri="{BB962C8B-B14F-4D97-AF65-F5344CB8AC3E}">
        <p14:creationId xmlns:p14="http://schemas.microsoft.com/office/powerpoint/2010/main" val="3633812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0" name="正方形/長方形 3"/>
          <p:cNvSpPr/>
          <p:nvPr/>
        </p:nvSpPr>
        <p:spPr>
          <a:xfrm>
            <a:off x="0" y="237995"/>
            <a:ext cx="6858000" cy="68903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u="sng" dirty="0">
              <a:solidFill>
                <a:schemeClr val="tx1"/>
              </a:solidFill>
            </a:endParaRPr>
          </a:p>
        </p:txBody>
      </p:sp>
      <p:sp>
        <p:nvSpPr>
          <p:cNvPr id="1101" name="四角形: 角を丸くする 4"/>
          <p:cNvSpPr/>
          <p:nvPr/>
        </p:nvSpPr>
        <p:spPr>
          <a:xfrm>
            <a:off x="130629" y="1068533"/>
            <a:ext cx="6622868" cy="1639119"/>
          </a:xfrm>
          <a:prstGeom prst="roundRect">
            <a:avLst>
              <a:gd name="adj" fmla="val 9849"/>
            </a:avLst>
          </a:prstGeom>
          <a:ln w="57150" cmpd="dbl"/>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t>〇　森林の立木を伐採するときは</a:t>
            </a:r>
            <a:r>
              <a:rPr kumimoji="1" lang="ja-JP" altLang="en-US" sz="1600" b="1" u="sng" dirty="0">
                <a:solidFill>
                  <a:schemeClr val="accent2"/>
                </a:solidFill>
              </a:rPr>
              <a:t>伐採造林届</a:t>
            </a:r>
            <a:r>
              <a:rPr kumimoji="1" lang="ja-JP" altLang="en-US" sz="1600" dirty="0"/>
              <a:t>の提出が必要です。</a:t>
            </a:r>
            <a:endParaRPr kumimoji="1" lang="en-US" altLang="ja-JP" sz="1600" dirty="0"/>
          </a:p>
          <a:p>
            <a:pPr>
              <a:lnSpc>
                <a:spcPts val="600"/>
              </a:lnSpc>
            </a:pPr>
            <a:endParaRPr kumimoji="1" lang="en-US" altLang="ja-JP" sz="1600" dirty="0"/>
          </a:p>
          <a:p>
            <a:r>
              <a:rPr kumimoji="1" lang="ja-JP" altLang="en-US" sz="1600" dirty="0"/>
              <a:t>○　</a:t>
            </a:r>
            <a:r>
              <a:rPr kumimoji="1" lang="ja-JP" altLang="en-US" sz="1600" b="1" u="sng" dirty="0">
                <a:solidFill>
                  <a:schemeClr val="accent2"/>
                </a:solidFill>
              </a:rPr>
              <a:t>伐採造林届の添付書類</a:t>
            </a:r>
            <a:r>
              <a:rPr kumimoji="1" lang="ja-JP" altLang="en-US" sz="1600" dirty="0"/>
              <a:t>について、森林法施行規則に基づく、</a:t>
            </a:r>
            <a:endParaRPr kumimoji="1" lang="en-US" altLang="ja-JP" sz="1600" dirty="0"/>
          </a:p>
          <a:p>
            <a:r>
              <a:rPr kumimoji="1" lang="ja-JP" altLang="en-US" sz="1600" dirty="0"/>
              <a:t>　</a:t>
            </a:r>
            <a:r>
              <a:rPr kumimoji="1" lang="ja-JP" altLang="en-US" sz="1600" b="1" u="sng" dirty="0">
                <a:solidFill>
                  <a:schemeClr val="accent2"/>
                </a:solidFill>
              </a:rPr>
              <a:t>統一的な運用に見直されます。</a:t>
            </a:r>
            <a:endParaRPr kumimoji="1" lang="en-US" altLang="ja-JP" sz="1600" b="1" u="sng" dirty="0">
              <a:solidFill>
                <a:schemeClr val="accent2"/>
              </a:solidFill>
            </a:endParaRPr>
          </a:p>
          <a:p>
            <a:pPr>
              <a:lnSpc>
                <a:spcPts val="600"/>
              </a:lnSpc>
            </a:pPr>
            <a:endParaRPr kumimoji="1" lang="en-US" altLang="ja-JP" sz="1600" dirty="0"/>
          </a:p>
          <a:p>
            <a:r>
              <a:rPr kumimoji="1" lang="ja-JP" altLang="en-US" sz="1600" dirty="0"/>
              <a:t>○　書類の添付は義務となりますので、</a:t>
            </a:r>
            <a:r>
              <a:rPr kumimoji="1" lang="ja-JP" altLang="en-US" sz="1600" b="1" u="sng" dirty="0">
                <a:solidFill>
                  <a:schemeClr val="accent2"/>
                </a:solidFill>
              </a:rPr>
              <a:t>該当する場合には、</a:t>
            </a:r>
            <a:endParaRPr kumimoji="1" lang="en-US" altLang="ja-JP" sz="1600" b="1" u="sng" dirty="0">
              <a:solidFill>
                <a:schemeClr val="accent2"/>
              </a:solidFill>
            </a:endParaRPr>
          </a:p>
          <a:p>
            <a:r>
              <a:rPr kumimoji="1" lang="ja-JP" altLang="en-US" sz="1600" dirty="0"/>
              <a:t>　</a:t>
            </a:r>
            <a:r>
              <a:rPr kumimoji="1" lang="ja-JP" altLang="en-US" sz="1600" b="1" u="sng" dirty="0">
                <a:solidFill>
                  <a:schemeClr val="accent2"/>
                </a:solidFill>
              </a:rPr>
              <a:t>必ず添付をお願いします。</a:t>
            </a:r>
          </a:p>
        </p:txBody>
      </p:sp>
      <p:graphicFrame>
        <p:nvGraphicFramePr>
          <p:cNvPr id="1102" name="表 8"/>
          <p:cNvGraphicFramePr>
            <a:graphicFrameLocks noGrp="1"/>
          </p:cNvGraphicFramePr>
          <p:nvPr>
            <p:extLst>
              <p:ext uri="{D42A27DB-BD31-4B8C-83A1-F6EECF244321}">
                <p14:modId xmlns:p14="http://schemas.microsoft.com/office/powerpoint/2010/main" val="3243229240"/>
              </p:ext>
            </p:extLst>
          </p:nvPr>
        </p:nvGraphicFramePr>
        <p:xfrm>
          <a:off x="213838" y="2806052"/>
          <a:ext cx="6531428" cy="7039405"/>
        </p:xfrm>
        <a:graphic>
          <a:graphicData uri="http://schemas.openxmlformats.org/drawingml/2006/table">
            <a:tbl>
              <a:tblPr firstRow="1" bandRow="1">
                <a:tableStyleId>{2A488322-F2BA-4B5B-9748-0D474271808F}</a:tableStyleId>
              </a:tblPr>
              <a:tblGrid>
                <a:gridCol w="2353998">
                  <a:extLst>
                    <a:ext uri="{9D8B030D-6E8A-4147-A177-3AD203B41FA5}"/>
                  </a:extLst>
                </a:gridCol>
                <a:gridCol w="4177430">
                  <a:extLst>
                    <a:ext uri="{9D8B030D-6E8A-4147-A177-3AD203B41FA5}"/>
                  </a:extLst>
                </a:gridCol>
              </a:tblGrid>
              <a:tr h="383496">
                <a:tc>
                  <a:txBody>
                    <a:bodyPr/>
                    <a:lstStyle/>
                    <a:p>
                      <a:pPr algn="ctr"/>
                      <a:r>
                        <a:rPr kumimoji="1" lang="ja-JP" altLang="en-US" sz="1400" dirty="0"/>
                        <a:t>添付書類</a:t>
                      </a:r>
                    </a:p>
                  </a:txBody>
                  <a:tcPr anchor="ctr"/>
                </a:tc>
                <a:tc>
                  <a:txBody>
                    <a:bodyPr/>
                    <a:lstStyle/>
                    <a:p>
                      <a:pPr algn="ctr"/>
                      <a:r>
                        <a:rPr kumimoji="1" lang="ja-JP" altLang="en-US" sz="1400" dirty="0"/>
                        <a:t>具体的な内容</a:t>
                      </a:r>
                    </a:p>
                  </a:txBody>
                  <a:tcPr anchor="ctr"/>
                </a:tc>
                <a:extLst>
                  <a:ext uri="{0D108BD9-81ED-4DB2-BD59-A6C34878D82A}"/>
                </a:extLst>
              </a:tr>
              <a:tr h="813246">
                <a:tc>
                  <a:txBody>
                    <a:bodyPr/>
                    <a:lstStyle/>
                    <a:p>
                      <a:r>
                        <a:rPr kumimoji="1" lang="ja-JP" altLang="en-US" sz="1200" dirty="0"/>
                        <a:t>森林の位置図・区域図</a:t>
                      </a:r>
                    </a:p>
                  </a:txBody>
                  <a:tcPr anchor="ctr"/>
                </a:tc>
                <a:tc>
                  <a:txBody>
                    <a:bodyPr/>
                    <a:lstStyle/>
                    <a:p>
                      <a:r>
                        <a:rPr kumimoji="1" lang="ja-JP" altLang="en-US" sz="1200" dirty="0"/>
                        <a:t>届出対象の森林の位置および伐採区域がわかる図面</a:t>
                      </a:r>
                      <a:endParaRPr kumimoji="1" lang="en-US" altLang="ja-JP" sz="1200" dirty="0"/>
                    </a:p>
                    <a:p>
                      <a:r>
                        <a:rPr kumimoji="1" lang="ja-JP" altLang="en-US" sz="1200" dirty="0"/>
                        <a:t>（縮尺は任意です）</a:t>
                      </a:r>
                    </a:p>
                  </a:txBody>
                  <a:tcPr anchor="ctr"/>
                </a:tc>
                <a:extLst>
                  <a:ext uri="{0D108BD9-81ED-4DB2-BD59-A6C34878D82A}"/>
                </a:extLst>
              </a:tr>
              <a:tr h="97536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t>届出者の確認書類</a:t>
                      </a:r>
                      <a:endParaRPr kumimoji="1" lang="en-US" altLang="ja-JP" sz="1200" dirty="0"/>
                    </a:p>
                  </a:txBody>
                  <a:tcPr anchor="ctr"/>
                </a:tc>
                <a:tc>
                  <a:txBody>
                    <a:bodyPr/>
                    <a:lstStyle/>
                    <a:p>
                      <a:pPr marL="538163" indent="-538163"/>
                      <a:r>
                        <a:rPr kumimoji="1" lang="ja-JP" altLang="en-US" sz="1200" dirty="0"/>
                        <a:t>個人：氏名・住所がわかる書類（運転免許証など）の写し</a:t>
                      </a:r>
                      <a:endParaRPr kumimoji="1" lang="en-US" altLang="ja-JP" sz="1200" dirty="0"/>
                    </a:p>
                    <a:p>
                      <a:pPr marL="538163" indent="-538163"/>
                      <a:r>
                        <a:rPr kumimoji="1" lang="ja-JP" altLang="en-US" sz="1200" dirty="0"/>
                        <a:t>法人：法人の登記事項証明書などの写し、法人番号が記載された書類　　</a:t>
                      </a:r>
                    </a:p>
                  </a:txBody>
                  <a:tcPr anchor="ctr"/>
                </a:tc>
                <a:extLst>
                  <a:ext uri="{0D108BD9-81ED-4DB2-BD59-A6C34878D82A}"/>
                </a:extLst>
              </a:tr>
              <a:tr h="813246">
                <a:tc>
                  <a:txBody>
                    <a:bodyPr/>
                    <a:lstStyle/>
                    <a:p>
                      <a:r>
                        <a:rPr kumimoji="1" lang="ja-JP" altLang="en-US" sz="1200" dirty="0"/>
                        <a:t>他法令の許認可関係書類</a:t>
                      </a:r>
                      <a:endParaRPr kumimoji="1" lang="en-US" altLang="ja-JP" sz="1200" dirty="0"/>
                    </a:p>
                    <a:p>
                      <a:endParaRPr kumimoji="1" lang="ja-JP" altLang="en-US" sz="1200" dirty="0">
                        <a:solidFill>
                          <a:srgbClr val="FF0000"/>
                        </a:solidFill>
                      </a:endParaRPr>
                    </a:p>
                  </a:txBody>
                  <a:tcPr anchor="ctr"/>
                </a:tc>
                <a:tc>
                  <a:txBody>
                    <a:bodyPr/>
                    <a:lstStyle/>
                    <a:p>
                      <a:r>
                        <a:rPr kumimoji="1" lang="ja-JP" altLang="en-US" sz="1200" dirty="0"/>
                        <a:t>届出対象の森林の伐採に関し、他の行政庁の許認可が</a:t>
                      </a:r>
                      <a:endParaRPr kumimoji="1" lang="en-US" altLang="ja-JP" sz="1200" dirty="0"/>
                    </a:p>
                    <a:p>
                      <a:r>
                        <a:rPr kumimoji="1" lang="ja-JP" altLang="en-US" sz="1200" dirty="0"/>
                        <a:t>必要な場合に、その申請状況がわかる書類</a:t>
                      </a:r>
                      <a:endParaRPr kumimoji="1" lang="en-US" altLang="ja-JP" sz="1200" dirty="0"/>
                    </a:p>
                    <a:p>
                      <a:r>
                        <a:rPr kumimoji="1" lang="ja-JP" altLang="en-US" sz="1200" dirty="0"/>
                        <a:t>（許認可後の場合は許可書の写しなど）</a:t>
                      </a:r>
                    </a:p>
                  </a:txBody>
                  <a:tcPr anchor="ctr"/>
                </a:tc>
                <a:extLst>
                  <a:ext uri="{0D108BD9-81ED-4DB2-BD59-A6C34878D82A}"/>
                </a:extLst>
              </a:tr>
              <a:tr h="81324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t>土地の登記事項証明書等</a:t>
                      </a:r>
                      <a:endParaRPr kumimoji="1" lang="en-US" altLang="ja-JP" sz="1200" dirty="0"/>
                    </a:p>
                  </a:txBody>
                  <a:tcPr anchor="ctr"/>
                </a:tc>
                <a:tc>
                  <a:txBody>
                    <a:bodyPr/>
                    <a:lstStyle/>
                    <a:p>
                      <a:r>
                        <a:rPr kumimoji="1" lang="ja-JP" altLang="en-US" sz="1200" dirty="0"/>
                        <a:t>土地の登記事項証明書や固定資産税納税通知書の写し</a:t>
                      </a:r>
                      <a:endParaRPr kumimoji="1" lang="en-US" altLang="ja-JP" sz="1200" dirty="0"/>
                    </a:p>
                    <a:p>
                      <a:r>
                        <a:rPr kumimoji="1" lang="ja-JP" altLang="en-US" sz="1200" dirty="0"/>
                        <a:t>など届出者に土地所有権または造林権</a:t>
                      </a:r>
                      <a:r>
                        <a:rPr kumimoji="1" lang="ja-JP" altLang="en-US" sz="1200" dirty="0">
                          <a:solidFill>
                            <a:schemeClr val="tx1"/>
                          </a:solidFill>
                        </a:rPr>
                        <a:t>原があること</a:t>
                      </a:r>
                      <a:r>
                        <a:rPr kumimoji="1" lang="ja-JP" altLang="en-US" sz="1200" dirty="0"/>
                        <a:t>が</a:t>
                      </a:r>
                      <a:endParaRPr kumimoji="1" lang="en-US" altLang="ja-JP" sz="1200" dirty="0"/>
                    </a:p>
                    <a:p>
                      <a:r>
                        <a:rPr kumimoji="1" lang="ja-JP" altLang="en-US" sz="1200" dirty="0"/>
                        <a:t>わかる書類</a:t>
                      </a:r>
                    </a:p>
                  </a:txBody>
                  <a:tcPr anchor="ctr"/>
                </a:tc>
                <a:extLst>
                  <a:ext uri="{0D108BD9-81ED-4DB2-BD59-A6C34878D82A}"/>
                </a:extLst>
              </a:tr>
              <a:tr h="813246">
                <a:tc>
                  <a:txBody>
                    <a:bodyPr/>
                    <a:lstStyle/>
                    <a:p>
                      <a:r>
                        <a:rPr kumimoji="1" lang="ja-JP" altLang="en-US" sz="1200" dirty="0"/>
                        <a:t>伐採の権原関係書類</a:t>
                      </a:r>
                      <a:endParaRPr kumimoji="1" lang="en-US" altLang="ja-JP" sz="1200" dirty="0"/>
                    </a:p>
                    <a:p>
                      <a:endParaRPr kumimoji="1" lang="ja-JP" altLang="en-US" sz="1100" dirty="0">
                        <a:solidFill>
                          <a:srgbClr val="FF0000"/>
                        </a:solidFill>
                      </a:endParaRPr>
                    </a:p>
                  </a:txBody>
                  <a:tcPr anchor="ctr"/>
                </a:tc>
                <a:tc>
                  <a:txBody>
                    <a:bodyPr/>
                    <a:lstStyle/>
                    <a:p>
                      <a:r>
                        <a:rPr kumimoji="1" lang="ja-JP" altLang="en-US" sz="1200" dirty="0"/>
                        <a:t>立木の売買契約書など</a:t>
                      </a:r>
                      <a:r>
                        <a:rPr kumimoji="1" lang="ja-JP" altLang="en-US" sz="1200" dirty="0">
                          <a:solidFill>
                            <a:schemeClr val="tx1"/>
                          </a:solidFill>
                        </a:rPr>
                        <a:t>届出者が立木を伐採する権原を</a:t>
                      </a:r>
                      <a:endParaRPr kumimoji="1" lang="en-US" altLang="ja-JP" sz="1200" dirty="0">
                        <a:solidFill>
                          <a:schemeClr val="tx1"/>
                        </a:solidFill>
                      </a:endParaRPr>
                    </a:p>
                    <a:p>
                      <a:r>
                        <a:rPr kumimoji="1" lang="ja-JP" altLang="en-US" sz="1200" dirty="0">
                          <a:solidFill>
                            <a:schemeClr val="tx1"/>
                          </a:solidFill>
                        </a:rPr>
                        <a:t>有することがわかる書類</a:t>
                      </a:r>
                    </a:p>
                  </a:txBody>
                  <a:tcPr anchor="ctr"/>
                </a:tc>
                <a:extLst>
                  <a:ext uri="{0D108BD9-81ED-4DB2-BD59-A6C34878D82A}"/>
                </a:extLst>
              </a:tr>
              <a:tr h="145218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t>隣接森林との境界関係書類</a:t>
                      </a:r>
                      <a:endParaRPr kumimoji="1" lang="en-US" altLang="ja-JP" sz="1200" dirty="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100" dirty="0">
                        <a:solidFill>
                          <a:srgbClr val="FF0000"/>
                        </a:solidFill>
                      </a:endParaRPr>
                    </a:p>
                  </a:txBody>
                  <a:tcPr anchor="ctr"/>
                </a:tc>
                <a:tc>
                  <a:txBody>
                    <a:bodyPr/>
                    <a:lstStyle/>
                    <a:p>
                      <a:r>
                        <a:rPr kumimoji="1" lang="ja-JP" altLang="en-US" sz="1200" dirty="0"/>
                        <a:t>伐採区域に関し、隣接森林所有者との確認状況がわかる</a:t>
                      </a:r>
                      <a:endParaRPr kumimoji="1" lang="en-US" altLang="ja-JP" sz="1200" dirty="0"/>
                    </a:p>
                    <a:p>
                      <a:r>
                        <a:rPr kumimoji="1" lang="ja-JP" altLang="en-US" sz="1200" dirty="0"/>
                        <a:t>書類</a:t>
                      </a:r>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txBody>
                  <a:tcPr anchor="ctr"/>
                </a:tc>
                <a:extLst>
                  <a:ext uri="{0D108BD9-81ED-4DB2-BD59-A6C34878D82A}"/>
                </a:extLst>
              </a:tr>
              <a:tr h="975368">
                <a:tc>
                  <a:txBody>
                    <a:bodyPr/>
                    <a:lstStyle/>
                    <a:p>
                      <a:r>
                        <a:rPr kumimoji="1" lang="ja-JP" altLang="en-US" sz="1200" dirty="0"/>
                        <a:t>市町村長が必要と認める書類</a:t>
                      </a:r>
                    </a:p>
                  </a:txBody>
                  <a:tcPr anchor="ctr"/>
                </a:tc>
                <a:tc>
                  <a:txBody>
                    <a:bodyPr/>
                    <a:lstStyle/>
                    <a:p>
                      <a:r>
                        <a:rPr kumimoji="1" lang="ja-JP" altLang="en-US" sz="1200" dirty="0"/>
                        <a:t>伐採および集材に関するチェックリスト、地元関係者との協議書など市町村が実情に応じて条例などに定める書類（各市町村にお問合せください）</a:t>
                      </a:r>
                    </a:p>
                  </a:txBody>
                  <a:tcPr anchor="ctr"/>
                </a:tc>
                <a:extLst>
                  <a:ext uri="{0D108BD9-81ED-4DB2-BD59-A6C34878D82A}"/>
                </a:extLst>
              </a:tr>
            </a:tbl>
          </a:graphicData>
        </a:graphic>
      </p:graphicFrame>
      <p:sp>
        <p:nvSpPr>
          <p:cNvPr id="1103" name="テキスト ボックス 8"/>
          <p:cNvSpPr txBox="1"/>
          <p:nvPr/>
        </p:nvSpPr>
        <p:spPr>
          <a:xfrm>
            <a:off x="331217" y="8145051"/>
            <a:ext cx="4815362" cy="626701"/>
          </a:xfrm>
          <a:prstGeom prst="rect">
            <a:avLst/>
          </a:prstGeom>
          <a:noFill/>
          <a:ln w="3175">
            <a:solidFill>
              <a:srgbClr val="FF0000"/>
            </a:solidFill>
          </a:ln>
        </p:spPr>
        <p:txBody>
          <a:bodyPr wrap="square" lIns="36000" tIns="36000" rIns="36000" bIns="36000" rtlCol="0">
            <a:spAutoFit/>
          </a:bodyPr>
          <a:lstStyle/>
          <a:p>
            <a:r>
              <a:rPr kumimoji="1" lang="ja-JP" altLang="en-US" sz="900" dirty="0">
                <a:solidFill>
                  <a:srgbClr val="FF0000"/>
                </a:solidFill>
              </a:rPr>
              <a:t>以下のいずれかに該当する場合には、添付を省略することができます。</a:t>
            </a:r>
            <a:endParaRPr kumimoji="1" lang="en-US" altLang="ja-JP" sz="900" dirty="0">
              <a:solidFill>
                <a:srgbClr val="FF0000"/>
              </a:solidFill>
            </a:endParaRPr>
          </a:p>
          <a:p>
            <a:r>
              <a:rPr kumimoji="1" lang="ja-JP" altLang="en-US" sz="900" dirty="0">
                <a:solidFill>
                  <a:srgbClr val="FF0000"/>
                </a:solidFill>
              </a:rPr>
              <a:t>① 単木的な伐採など境界に隣接しない場合</a:t>
            </a:r>
            <a:endParaRPr kumimoji="1" lang="en-US" altLang="ja-JP" sz="900" dirty="0">
              <a:solidFill>
                <a:srgbClr val="FF0000"/>
              </a:solidFill>
            </a:endParaRPr>
          </a:p>
          <a:p>
            <a:r>
              <a:rPr kumimoji="1" lang="ja-JP" altLang="en-US" sz="900" dirty="0">
                <a:solidFill>
                  <a:srgbClr val="FF0000"/>
                </a:solidFill>
              </a:rPr>
              <a:t>② 境界杭などにより境界が明らかな場合</a:t>
            </a:r>
            <a:endParaRPr kumimoji="1" lang="en-US" altLang="ja-JP" sz="900" dirty="0">
              <a:solidFill>
                <a:srgbClr val="FF0000"/>
              </a:solidFill>
            </a:endParaRPr>
          </a:p>
          <a:p>
            <a:pPr marL="87313" indent="-87313"/>
            <a:r>
              <a:rPr kumimoji="1" lang="ja-JP" altLang="en-US" sz="900" dirty="0">
                <a:solidFill>
                  <a:srgbClr val="FF0000"/>
                </a:solidFill>
              </a:rPr>
              <a:t>③ 誓約書の提出等により届出後伐採前に境界確認を実施することを明らかにした場合</a:t>
            </a:r>
            <a:endParaRPr kumimoji="1" lang="en-US" altLang="ja-JP" sz="900" dirty="0">
              <a:solidFill>
                <a:srgbClr val="FF0000"/>
              </a:solidFill>
            </a:endParaRPr>
          </a:p>
        </p:txBody>
      </p:sp>
      <p:sp>
        <p:nvSpPr>
          <p:cNvPr id="1104" name="テキスト ボックス 1"/>
          <p:cNvSpPr txBox="1"/>
          <p:nvPr/>
        </p:nvSpPr>
        <p:spPr>
          <a:xfrm>
            <a:off x="5254512" y="5684"/>
            <a:ext cx="1611586" cy="221018"/>
          </a:xfrm>
          <a:prstGeom prst="rect">
            <a:avLst/>
          </a:prstGeom>
          <a:solidFill>
            <a:srgbClr val="FF0000"/>
          </a:solidFill>
          <a:ln w="19050">
            <a:noFill/>
          </a:ln>
        </p:spPr>
        <p:txBody>
          <a:bodyPr wrap="none" lIns="36000" tIns="36000" rIns="36000" bIns="0" rtlCol="0">
            <a:spAutoFit/>
          </a:bodyPr>
          <a:lstStyle/>
          <a:p>
            <a:r>
              <a:rPr kumimoji="1" lang="ja-JP" altLang="en-US" sz="1200" b="1" dirty="0">
                <a:solidFill>
                  <a:schemeClr val="bg1"/>
                </a:solidFill>
                <a:highlight>
                  <a:srgbClr val="FF0000"/>
                </a:highlight>
              </a:rPr>
              <a:t>令和５年４月１日施行</a:t>
            </a:r>
          </a:p>
        </p:txBody>
      </p:sp>
      <p:sp>
        <p:nvSpPr>
          <p:cNvPr id="1105" name="テキスト ボックス 9"/>
          <p:cNvSpPr txBox="1"/>
          <p:nvPr/>
        </p:nvSpPr>
        <p:spPr>
          <a:xfrm>
            <a:off x="331217" y="5469997"/>
            <a:ext cx="996033" cy="211203"/>
          </a:xfrm>
          <a:prstGeom prst="rect">
            <a:avLst/>
          </a:prstGeom>
          <a:noFill/>
          <a:ln w="3175">
            <a:solidFill>
              <a:srgbClr val="FF0000"/>
            </a:solidFill>
          </a:ln>
        </p:spPr>
        <p:txBody>
          <a:bodyPr wrap="none" lIns="36000" tIns="36000" rIns="36000" bIns="36000" rtlCol="0" anchor="ctr" anchorCtr="0">
            <a:spAutoFit/>
          </a:bodyPr>
          <a:lstStyle/>
          <a:p>
            <a:r>
              <a:rPr kumimoji="1" lang="ja-JP" altLang="en-US" sz="900" dirty="0">
                <a:solidFill>
                  <a:srgbClr val="FF0000"/>
                </a:solidFill>
              </a:rPr>
              <a:t>該当する場合のみ</a:t>
            </a:r>
            <a:endParaRPr kumimoji="1" lang="en-US" altLang="ja-JP" sz="900" dirty="0">
              <a:solidFill>
                <a:srgbClr val="FF0000"/>
              </a:solidFill>
            </a:endParaRPr>
          </a:p>
        </p:txBody>
      </p:sp>
      <p:sp>
        <p:nvSpPr>
          <p:cNvPr id="1106" name="テキスト ボックス 10"/>
          <p:cNvSpPr txBox="1"/>
          <p:nvPr/>
        </p:nvSpPr>
        <p:spPr>
          <a:xfrm>
            <a:off x="314428" y="7120784"/>
            <a:ext cx="1688530" cy="211203"/>
          </a:xfrm>
          <a:prstGeom prst="rect">
            <a:avLst/>
          </a:prstGeom>
          <a:noFill/>
          <a:ln w="3175">
            <a:solidFill>
              <a:srgbClr val="FF0000"/>
            </a:solidFill>
          </a:ln>
        </p:spPr>
        <p:txBody>
          <a:bodyPr wrap="none" lIns="36000" tIns="36000" rIns="36000" bIns="36000" rtlCol="0" anchor="ctr" anchorCtr="0">
            <a:spAutoFit/>
          </a:bodyPr>
          <a:lstStyle/>
          <a:p>
            <a:r>
              <a:rPr kumimoji="1" lang="ja-JP" altLang="en-US" sz="900" dirty="0">
                <a:solidFill>
                  <a:srgbClr val="FF0000"/>
                </a:solidFill>
              </a:rPr>
              <a:t>届出者が土地所有者でない場合</a:t>
            </a:r>
            <a:endParaRPr kumimoji="1" lang="en-US" altLang="ja-JP" sz="900" dirty="0">
              <a:solidFill>
                <a:srgbClr val="FF0000"/>
              </a:solidFill>
            </a:endParaRPr>
          </a:p>
        </p:txBody>
      </p:sp>
      <p:sp>
        <p:nvSpPr>
          <p:cNvPr id="1107" name="テキスト ボックス 2"/>
          <p:cNvSpPr txBox="1"/>
          <p:nvPr/>
        </p:nvSpPr>
        <p:spPr>
          <a:xfrm>
            <a:off x="733246" y="366969"/>
            <a:ext cx="5416868" cy="461665"/>
          </a:xfrm>
          <a:prstGeom prst="rect">
            <a:avLst/>
          </a:prstGeom>
          <a:noFill/>
        </p:spPr>
        <p:txBody>
          <a:bodyPr wrap="none" rtlCol="0">
            <a:spAutoFit/>
          </a:bodyPr>
          <a:lstStyle/>
          <a:p>
            <a:r>
              <a:rPr kumimoji="1" lang="ja-JP" altLang="en-US" sz="2400" b="1" u="sng" dirty="0"/>
              <a:t>伐採造林届の添付書類が統一されます</a:t>
            </a:r>
          </a:p>
        </p:txBody>
      </p:sp>
    </p:spTree>
    <p:extLst>
      <p:ext uri="{BB962C8B-B14F-4D97-AF65-F5344CB8AC3E}">
        <p14:creationId xmlns:p14="http://schemas.microsoft.com/office/powerpoint/2010/main" val="1714696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9" name="テキスト ボックス 3"/>
          <p:cNvSpPr txBox="1"/>
          <p:nvPr/>
        </p:nvSpPr>
        <p:spPr>
          <a:xfrm>
            <a:off x="52250" y="13598"/>
            <a:ext cx="1800493" cy="369332"/>
          </a:xfrm>
          <a:prstGeom prst="rect">
            <a:avLst/>
          </a:prstGeom>
          <a:solidFill>
            <a:schemeClr val="accent6">
              <a:lumMod val="75000"/>
            </a:schemeClr>
          </a:solidFill>
        </p:spPr>
        <p:txBody>
          <a:bodyPr wrap="none" rtlCol="0">
            <a:spAutoFit/>
          </a:bodyPr>
          <a:lstStyle/>
          <a:p>
            <a:r>
              <a:rPr kumimoji="1" lang="ja-JP" altLang="en-US" b="1" dirty="0">
                <a:solidFill>
                  <a:schemeClr val="bg1"/>
                </a:solidFill>
              </a:rPr>
              <a:t>よくあるご質問</a:t>
            </a:r>
          </a:p>
        </p:txBody>
      </p:sp>
      <p:grpSp>
        <p:nvGrpSpPr>
          <p:cNvPr id="1110" name="グループ化 21"/>
          <p:cNvGrpSpPr/>
          <p:nvPr/>
        </p:nvGrpSpPr>
        <p:grpSpPr>
          <a:xfrm>
            <a:off x="100657" y="447892"/>
            <a:ext cx="6700224" cy="624509"/>
            <a:chOff x="156754" y="718456"/>
            <a:chExt cx="6700224" cy="624509"/>
          </a:xfrm>
        </p:grpSpPr>
        <p:sp>
          <p:nvSpPr>
            <p:cNvPr id="1111" name="正方形/長方形 4"/>
            <p:cNvSpPr/>
            <p:nvPr/>
          </p:nvSpPr>
          <p:spPr>
            <a:xfrm>
              <a:off x="156754" y="718456"/>
              <a:ext cx="6647974" cy="30777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位置図・区域図は、実測が必要か？</a:t>
              </a:r>
            </a:p>
          </p:txBody>
        </p:sp>
        <p:sp>
          <p:nvSpPr>
            <p:cNvPr id="1112" name="テキスト ボックス 5"/>
            <p:cNvSpPr txBox="1"/>
            <p:nvPr/>
          </p:nvSpPr>
          <p:spPr>
            <a:xfrm>
              <a:off x="209004" y="1035188"/>
              <a:ext cx="6647974" cy="307777"/>
            </a:xfrm>
            <a:prstGeom prst="rect">
              <a:avLst/>
            </a:prstGeom>
            <a:noFill/>
          </p:spPr>
          <p:txBody>
            <a:bodyPr wrap="none" rtlCol="0">
              <a:spAutoFit/>
            </a:bodyPr>
            <a:lstStyle/>
            <a:p>
              <a:r>
                <a:rPr kumimoji="1" lang="ja-JP" altLang="en-US" sz="1400" dirty="0">
                  <a:latin typeface="+mn-ea"/>
                </a:rPr>
                <a:t>　伐採・造林を行う位置・区域がわかるものであれば、実測は必要ありません。</a:t>
              </a:r>
            </a:p>
          </p:txBody>
        </p:sp>
      </p:grpSp>
      <p:grpSp>
        <p:nvGrpSpPr>
          <p:cNvPr id="1113" name="グループ化 22"/>
          <p:cNvGrpSpPr/>
          <p:nvPr/>
        </p:nvGrpSpPr>
        <p:grpSpPr>
          <a:xfrm>
            <a:off x="100657" y="1113418"/>
            <a:ext cx="6700226" cy="876993"/>
            <a:chOff x="157774" y="1606736"/>
            <a:chExt cx="6700226" cy="876993"/>
          </a:xfrm>
        </p:grpSpPr>
        <p:sp>
          <p:nvSpPr>
            <p:cNvPr id="1114" name="正方形/長方形 6"/>
            <p:cNvSpPr/>
            <p:nvPr/>
          </p:nvSpPr>
          <p:spPr>
            <a:xfrm>
              <a:off x="157774" y="1606736"/>
              <a:ext cx="6647974" cy="30777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届出者（個人）の本人確認書類はどのようなものが該当するか？</a:t>
              </a:r>
            </a:p>
          </p:txBody>
        </p:sp>
        <p:sp>
          <p:nvSpPr>
            <p:cNvPr id="1115" name="テキスト ボックス 7"/>
            <p:cNvSpPr txBox="1"/>
            <p:nvPr/>
          </p:nvSpPr>
          <p:spPr>
            <a:xfrm>
              <a:off x="210026" y="1960509"/>
              <a:ext cx="6647974" cy="523220"/>
            </a:xfrm>
            <a:prstGeom prst="rect">
              <a:avLst/>
            </a:prstGeom>
            <a:noFill/>
          </p:spPr>
          <p:txBody>
            <a:bodyPr wrap="square" rtlCol="0">
              <a:spAutoFit/>
            </a:bodyPr>
            <a:lstStyle/>
            <a:p>
              <a:r>
                <a:rPr kumimoji="1" lang="ja-JP" altLang="en-US" sz="1400" dirty="0">
                  <a:latin typeface="+mn-ea"/>
                </a:rPr>
                <a:t>　住民票、運転免許証、個人番号（マイナンバー）カード（表面）の写しなどが該当します。</a:t>
              </a:r>
            </a:p>
          </p:txBody>
        </p:sp>
      </p:grpSp>
      <p:grpSp>
        <p:nvGrpSpPr>
          <p:cNvPr id="1116" name="グループ化 23"/>
          <p:cNvGrpSpPr/>
          <p:nvPr/>
        </p:nvGrpSpPr>
        <p:grpSpPr>
          <a:xfrm>
            <a:off x="100657" y="2018902"/>
            <a:ext cx="6752987" cy="1613691"/>
            <a:chOff x="105013" y="2717795"/>
            <a:chExt cx="6752987" cy="1613691"/>
          </a:xfrm>
        </p:grpSpPr>
        <p:sp>
          <p:nvSpPr>
            <p:cNvPr id="1117" name="正方形/長方形 8"/>
            <p:cNvSpPr/>
            <p:nvPr/>
          </p:nvSpPr>
          <p:spPr>
            <a:xfrm>
              <a:off x="105013" y="2717795"/>
              <a:ext cx="6647974" cy="436804"/>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必要な許認可がわからない場合はどうすればいいか？</a:t>
              </a:r>
              <a:endParaRPr kumimoji="1" lang="en-US" altLang="ja-JP" sz="1400" b="1" dirty="0">
                <a:solidFill>
                  <a:schemeClr val="tx1"/>
                </a:solidFill>
                <a:latin typeface="+mn-ea"/>
              </a:endParaRPr>
            </a:p>
            <a:p>
              <a:r>
                <a:rPr kumimoji="1" lang="ja-JP" altLang="en-US" sz="1400" b="1" dirty="0">
                  <a:solidFill>
                    <a:schemeClr val="tx1"/>
                  </a:solidFill>
                  <a:latin typeface="+mn-ea"/>
                </a:rPr>
                <a:t>　　許認可後でなければ、届出は出せないのか？</a:t>
              </a:r>
            </a:p>
          </p:txBody>
        </p:sp>
        <p:sp>
          <p:nvSpPr>
            <p:cNvPr id="1118" name="テキスト ボックス 9"/>
            <p:cNvSpPr txBox="1"/>
            <p:nvPr/>
          </p:nvSpPr>
          <p:spPr>
            <a:xfrm>
              <a:off x="210026" y="3161935"/>
              <a:ext cx="6647974" cy="1169551"/>
            </a:xfrm>
            <a:prstGeom prst="rect">
              <a:avLst/>
            </a:prstGeom>
            <a:noFill/>
          </p:spPr>
          <p:txBody>
            <a:bodyPr wrap="square" rtlCol="0">
              <a:spAutoFit/>
            </a:bodyPr>
            <a:lstStyle/>
            <a:p>
              <a:r>
                <a:rPr kumimoji="1" lang="ja-JP" altLang="en-US" sz="1400" dirty="0">
                  <a:latin typeface="+mn-ea"/>
                </a:rPr>
                <a:t>　伐採造林届の対象となる森林には、森林簿が作成されており、伐採する場合に申請が必要な許認可が整理されています。所有地の森林簿の情報をお持ちでない場合は</a:t>
              </a:r>
              <a:r>
                <a:rPr kumimoji="1" lang="ja-JP" altLang="en-US" sz="1400" dirty="0" smtClean="0">
                  <a:latin typeface="+mn-ea"/>
                </a:rPr>
                <a:t>、各</a:t>
              </a:r>
              <a:r>
                <a:rPr kumimoji="1" lang="ja-JP" altLang="en-US" sz="1400" dirty="0" smtClean="0">
                  <a:latin typeface="+mn-ea"/>
                </a:rPr>
                <a:t>都道府県</a:t>
              </a:r>
              <a:r>
                <a:rPr kumimoji="1" lang="ja-JP" altLang="en-US" sz="1400" dirty="0" smtClean="0">
                  <a:latin typeface="+mn-ea"/>
                </a:rPr>
                <a:t>に</a:t>
              </a:r>
              <a:r>
                <a:rPr kumimoji="1" lang="ja-JP" altLang="en-US" sz="1400" dirty="0">
                  <a:latin typeface="+mn-ea"/>
                </a:rPr>
                <a:t>ご確認ください。</a:t>
              </a:r>
              <a:endParaRPr kumimoji="1" lang="en-US" altLang="ja-JP" sz="1400" dirty="0">
                <a:latin typeface="+mn-ea"/>
              </a:endParaRPr>
            </a:p>
            <a:p>
              <a:r>
                <a:rPr kumimoji="1" lang="ja-JP" altLang="en-US" sz="1400" dirty="0">
                  <a:latin typeface="+mn-ea"/>
                </a:rPr>
                <a:t>　なお、許認可の申請前（または申請中）であっても、その状況を記載した書類を添付することで届出可能です。</a:t>
              </a:r>
            </a:p>
          </p:txBody>
        </p:sp>
      </p:grpSp>
      <p:grpSp>
        <p:nvGrpSpPr>
          <p:cNvPr id="1119" name="グループ化 24"/>
          <p:cNvGrpSpPr/>
          <p:nvPr/>
        </p:nvGrpSpPr>
        <p:grpSpPr>
          <a:xfrm>
            <a:off x="100657" y="3673610"/>
            <a:ext cx="6752987" cy="1493968"/>
            <a:chOff x="105013" y="4386092"/>
            <a:chExt cx="6752987" cy="1493968"/>
          </a:xfrm>
        </p:grpSpPr>
        <p:sp>
          <p:nvSpPr>
            <p:cNvPr id="1120" name="正方形/長方形 10"/>
            <p:cNvSpPr/>
            <p:nvPr/>
          </p:nvSpPr>
          <p:spPr>
            <a:xfrm>
              <a:off x="105013" y="4386092"/>
              <a:ext cx="6647974" cy="30777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土地の登記事項証明書は入手に手数料がかかるが、どうすればいいか？</a:t>
              </a:r>
            </a:p>
          </p:txBody>
        </p:sp>
        <p:sp>
          <p:nvSpPr>
            <p:cNvPr id="1121" name="テキスト ボックス 11"/>
            <p:cNvSpPr txBox="1"/>
            <p:nvPr/>
          </p:nvSpPr>
          <p:spPr>
            <a:xfrm>
              <a:off x="210026" y="4710509"/>
              <a:ext cx="6647974" cy="1169551"/>
            </a:xfrm>
            <a:prstGeom prst="rect">
              <a:avLst/>
            </a:prstGeom>
            <a:noFill/>
          </p:spPr>
          <p:txBody>
            <a:bodyPr wrap="square" rtlCol="0">
              <a:spAutoFit/>
            </a:bodyPr>
            <a:lstStyle/>
            <a:p>
              <a:r>
                <a:rPr kumimoji="1" lang="ja-JP" altLang="en-US" sz="1400" dirty="0">
                  <a:latin typeface="+mn-ea"/>
                </a:rPr>
                <a:t>　固定資産税納税通知書の写しでも代替可能です。</a:t>
              </a:r>
              <a:endParaRPr kumimoji="1" lang="en-US" altLang="ja-JP" sz="1400" dirty="0">
                <a:latin typeface="+mn-ea"/>
              </a:endParaRPr>
            </a:p>
            <a:p>
              <a:r>
                <a:rPr kumimoji="1" lang="ja-JP" altLang="en-US" sz="1400" dirty="0">
                  <a:latin typeface="+mn-ea"/>
                </a:rPr>
                <a:t>　また、森林の土地の所有者情報については各市町村で整備している林地台帳で整理されており、伐採届の提出者と林地台帳上の森林の土地の所有者が同一の場合には「林地台帳のとおり」と記載した書類の添付により、土地の登記事項証明書を代替することが可能です。</a:t>
              </a:r>
            </a:p>
          </p:txBody>
        </p:sp>
      </p:grpSp>
      <p:sp>
        <p:nvSpPr>
          <p:cNvPr id="1122" name="テキスト ボックス 13"/>
          <p:cNvSpPr txBox="1"/>
          <p:nvPr/>
        </p:nvSpPr>
        <p:spPr>
          <a:xfrm>
            <a:off x="156754" y="5288472"/>
            <a:ext cx="6647974" cy="307777"/>
          </a:xfrm>
          <a:prstGeom prst="rect">
            <a:avLst/>
          </a:prstGeom>
          <a:noFill/>
        </p:spPr>
        <p:txBody>
          <a:bodyPr wrap="square" rtlCol="0">
            <a:spAutoFit/>
          </a:bodyPr>
          <a:lstStyle/>
          <a:p>
            <a:r>
              <a:rPr kumimoji="1" lang="ja-JP" altLang="en-US" sz="1400" dirty="0">
                <a:latin typeface="+mn-ea"/>
              </a:rPr>
              <a:t>　</a:t>
            </a:r>
          </a:p>
        </p:txBody>
      </p:sp>
      <p:grpSp>
        <p:nvGrpSpPr>
          <p:cNvPr id="1123" name="グループ化 25"/>
          <p:cNvGrpSpPr/>
          <p:nvPr/>
        </p:nvGrpSpPr>
        <p:grpSpPr>
          <a:xfrm>
            <a:off x="100657" y="5203592"/>
            <a:ext cx="6752987" cy="1284609"/>
            <a:chOff x="105013" y="5444238"/>
            <a:chExt cx="6752987" cy="1284609"/>
          </a:xfrm>
        </p:grpSpPr>
        <p:sp>
          <p:nvSpPr>
            <p:cNvPr id="1124" name="正方形/長方形 12"/>
            <p:cNvSpPr/>
            <p:nvPr/>
          </p:nvSpPr>
          <p:spPr>
            <a:xfrm>
              <a:off x="105013" y="5444238"/>
              <a:ext cx="6647974" cy="30777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口頭契約のため、売買契約書がない場合は、どうすればいいか？</a:t>
              </a:r>
            </a:p>
          </p:txBody>
        </p:sp>
        <p:sp>
          <p:nvSpPr>
            <p:cNvPr id="1125" name="テキスト ボックス 14"/>
            <p:cNvSpPr txBox="1"/>
            <p:nvPr/>
          </p:nvSpPr>
          <p:spPr>
            <a:xfrm>
              <a:off x="210026" y="5774740"/>
              <a:ext cx="6647974" cy="954107"/>
            </a:xfrm>
            <a:prstGeom prst="rect">
              <a:avLst/>
            </a:prstGeom>
            <a:noFill/>
          </p:spPr>
          <p:txBody>
            <a:bodyPr wrap="square" rtlCol="0">
              <a:spAutoFit/>
            </a:bodyPr>
            <a:lstStyle/>
            <a:p>
              <a:r>
                <a:rPr kumimoji="1" lang="ja-JP" altLang="en-US" sz="1400" dirty="0">
                  <a:latin typeface="+mn-ea"/>
                </a:rPr>
                <a:t>　口頭契約のため書面が存在せず、契約書の添付が難しい場合には、伐採権原を有することとなった経緯を記載した書面の添付をお願いします。</a:t>
              </a:r>
              <a:endParaRPr kumimoji="1" lang="en-US" altLang="ja-JP" sz="1400" dirty="0">
                <a:latin typeface="+mn-ea"/>
              </a:endParaRPr>
            </a:p>
            <a:p>
              <a:r>
                <a:rPr kumimoji="1" lang="ja-JP" altLang="en-US" sz="1400" dirty="0">
                  <a:latin typeface="+mn-ea"/>
                </a:rPr>
                <a:t>　なお、事後のトラブル防止につながりますので、契約書などの書面の作成に努めていただくようお願いします。</a:t>
              </a:r>
            </a:p>
          </p:txBody>
        </p:sp>
      </p:grpSp>
      <p:grpSp>
        <p:nvGrpSpPr>
          <p:cNvPr id="1126" name="グループ化 26"/>
          <p:cNvGrpSpPr/>
          <p:nvPr/>
        </p:nvGrpSpPr>
        <p:grpSpPr>
          <a:xfrm>
            <a:off x="100657" y="6524215"/>
            <a:ext cx="6752987" cy="1069166"/>
            <a:chOff x="100657" y="6497978"/>
            <a:chExt cx="6752987" cy="1069166"/>
          </a:xfrm>
        </p:grpSpPr>
        <p:sp>
          <p:nvSpPr>
            <p:cNvPr id="1127" name="正方形/長方形 15"/>
            <p:cNvSpPr/>
            <p:nvPr/>
          </p:nvSpPr>
          <p:spPr>
            <a:xfrm>
              <a:off x="100657" y="6497978"/>
              <a:ext cx="6647974" cy="30777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境界関係書類は、隣接森林所有者の署名・捺印などが必要か？</a:t>
              </a:r>
            </a:p>
          </p:txBody>
        </p:sp>
        <p:sp>
          <p:nvSpPr>
            <p:cNvPr id="1128" name="テキスト ボックス 17"/>
            <p:cNvSpPr txBox="1"/>
            <p:nvPr/>
          </p:nvSpPr>
          <p:spPr>
            <a:xfrm>
              <a:off x="205670" y="6828480"/>
              <a:ext cx="6647974" cy="738664"/>
            </a:xfrm>
            <a:prstGeom prst="rect">
              <a:avLst/>
            </a:prstGeom>
            <a:noFill/>
          </p:spPr>
          <p:txBody>
            <a:bodyPr wrap="square" rtlCol="0">
              <a:spAutoFit/>
            </a:bodyPr>
            <a:lstStyle/>
            <a:p>
              <a:r>
                <a:rPr kumimoji="1" lang="ja-JP" altLang="en-US" sz="1400" dirty="0">
                  <a:latin typeface="+mn-ea"/>
                </a:rPr>
                <a:t>　伐採区域が明確になっているかを確認するために添付を求めるものであり、伐採区域を確認した隣接森林者の氏名や確認日時がわかる書類であれば、署名・捺印などは必要ありません。</a:t>
              </a:r>
            </a:p>
          </p:txBody>
        </p:sp>
      </p:grpSp>
      <p:sp>
        <p:nvSpPr>
          <p:cNvPr id="1129" name="テキスト ボックス 19"/>
          <p:cNvSpPr txBox="1"/>
          <p:nvPr/>
        </p:nvSpPr>
        <p:spPr>
          <a:xfrm>
            <a:off x="161105" y="7686559"/>
            <a:ext cx="6647974" cy="307777"/>
          </a:xfrm>
          <a:prstGeom prst="rect">
            <a:avLst/>
          </a:prstGeom>
          <a:noFill/>
        </p:spPr>
        <p:txBody>
          <a:bodyPr wrap="square" rtlCol="0">
            <a:spAutoFit/>
          </a:bodyPr>
          <a:lstStyle/>
          <a:p>
            <a:r>
              <a:rPr kumimoji="1" lang="ja-JP" altLang="en-US" sz="1400" dirty="0">
                <a:latin typeface="+mn-ea"/>
              </a:rPr>
              <a:t>　</a:t>
            </a:r>
          </a:p>
        </p:txBody>
      </p:sp>
      <p:grpSp>
        <p:nvGrpSpPr>
          <p:cNvPr id="1130" name="グループ化 27"/>
          <p:cNvGrpSpPr/>
          <p:nvPr/>
        </p:nvGrpSpPr>
        <p:grpSpPr>
          <a:xfrm>
            <a:off x="100657" y="7649427"/>
            <a:ext cx="6752987" cy="1284609"/>
            <a:chOff x="109364" y="7917481"/>
            <a:chExt cx="6752987" cy="1284609"/>
          </a:xfrm>
        </p:grpSpPr>
        <p:sp>
          <p:nvSpPr>
            <p:cNvPr id="1131" name="正方形/長方形 18"/>
            <p:cNvSpPr/>
            <p:nvPr/>
          </p:nvSpPr>
          <p:spPr>
            <a:xfrm>
              <a:off x="109364" y="7917481"/>
              <a:ext cx="6647974" cy="30777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n-ea"/>
                </a:rPr>
                <a:t>○　隣接森林所有者が不明で境界確認ができない。どうすればいいか？</a:t>
              </a:r>
            </a:p>
          </p:txBody>
        </p:sp>
        <p:sp>
          <p:nvSpPr>
            <p:cNvPr id="1132" name="テキスト ボックス 20"/>
            <p:cNvSpPr txBox="1"/>
            <p:nvPr/>
          </p:nvSpPr>
          <p:spPr>
            <a:xfrm>
              <a:off x="214377" y="8247983"/>
              <a:ext cx="6647974" cy="954107"/>
            </a:xfrm>
            <a:prstGeom prst="rect">
              <a:avLst/>
            </a:prstGeom>
            <a:noFill/>
          </p:spPr>
          <p:txBody>
            <a:bodyPr wrap="square" rtlCol="0">
              <a:spAutoFit/>
            </a:bodyPr>
            <a:lstStyle/>
            <a:p>
              <a:r>
                <a:rPr kumimoji="1" lang="ja-JP" altLang="en-US" sz="1400" dirty="0">
                  <a:latin typeface="+mn-ea"/>
                </a:rPr>
                <a:t>　隣接森林所有者と連絡がつかないなど特別の事情がある場合には、その状況と伐採区域を判断した根拠を記載した書類を添付してください。また、その場合には、隣接地から距離を空けるなど伐採区域を工夫し、誤伐等を防止するための対策を実施してください。</a:t>
              </a:r>
            </a:p>
          </p:txBody>
        </p:sp>
      </p:grpSp>
      <p:sp>
        <p:nvSpPr>
          <p:cNvPr id="1133" name="正方形/長方形 28"/>
          <p:cNvSpPr/>
          <p:nvPr/>
        </p:nvSpPr>
        <p:spPr>
          <a:xfrm>
            <a:off x="6176" y="8939366"/>
            <a:ext cx="6851824" cy="95410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nSpc>
                <a:spcPts val="1800"/>
              </a:lnSpc>
            </a:pPr>
            <a:r>
              <a:rPr kumimoji="1" lang="ja-JP" altLang="en-US" sz="1200" dirty="0">
                <a:solidFill>
                  <a:schemeClr val="accent2">
                    <a:lumMod val="75000"/>
                  </a:schemeClr>
                </a:solidFill>
                <a:latin typeface="+mn-ea"/>
              </a:rPr>
              <a:t>詳細については、各市町村の林務部局にご確認ください。</a:t>
            </a:r>
            <a:endParaRPr kumimoji="1" lang="en-US" altLang="ja-JP" sz="1200" dirty="0">
              <a:solidFill>
                <a:schemeClr val="accent2">
                  <a:lumMod val="75000"/>
                </a:schemeClr>
              </a:solidFill>
              <a:latin typeface="+mn-ea"/>
            </a:endParaRPr>
          </a:p>
          <a:p>
            <a:pPr>
              <a:lnSpc>
                <a:spcPts val="1800"/>
              </a:lnSpc>
            </a:pPr>
            <a:r>
              <a:rPr kumimoji="1" lang="ja-JP" altLang="en-US" sz="1200" dirty="0">
                <a:solidFill>
                  <a:schemeClr val="accent2">
                    <a:lumMod val="75000"/>
                  </a:schemeClr>
                </a:solidFill>
                <a:latin typeface="+mn-ea"/>
              </a:rPr>
              <a:t>また、林野庁</a:t>
            </a:r>
            <a:r>
              <a:rPr kumimoji="1" lang="en-US" altLang="ja-JP" sz="1200" dirty="0">
                <a:solidFill>
                  <a:schemeClr val="accent2">
                    <a:lumMod val="75000"/>
                  </a:schemeClr>
                </a:solidFill>
                <a:latin typeface="+mn-ea"/>
              </a:rPr>
              <a:t>HP</a:t>
            </a:r>
            <a:r>
              <a:rPr kumimoji="1" lang="ja-JP" altLang="en-US" sz="1200" dirty="0">
                <a:solidFill>
                  <a:schemeClr val="accent2">
                    <a:lumMod val="75000"/>
                  </a:schemeClr>
                </a:solidFill>
                <a:latin typeface="+mn-ea"/>
              </a:rPr>
              <a:t>に掲載の「伐採及び伐採後の造林の届出等の制度に関する市町村事務処理マニュアル」についてもご参照ください。</a:t>
            </a:r>
            <a:endParaRPr kumimoji="1" lang="en-US" altLang="ja-JP" sz="1200" dirty="0">
              <a:solidFill>
                <a:schemeClr val="accent2">
                  <a:lumMod val="75000"/>
                </a:schemeClr>
              </a:solidFill>
              <a:latin typeface="+mn-ea"/>
            </a:endParaRPr>
          </a:p>
          <a:p>
            <a:pPr>
              <a:lnSpc>
                <a:spcPts val="1800"/>
              </a:lnSpc>
            </a:pPr>
            <a:r>
              <a:rPr kumimoji="1" lang="ja-JP" altLang="en-US" sz="1100" dirty="0">
                <a:solidFill>
                  <a:schemeClr val="tx1"/>
                </a:solidFill>
                <a:latin typeface="+mn-ea"/>
              </a:rPr>
              <a:t>林野庁</a:t>
            </a:r>
            <a:r>
              <a:rPr kumimoji="1" lang="en-US" altLang="ja-JP" sz="1100" dirty="0">
                <a:solidFill>
                  <a:schemeClr val="tx1"/>
                </a:solidFill>
                <a:latin typeface="+mn-ea"/>
              </a:rPr>
              <a:t>HP </a:t>
            </a:r>
            <a:r>
              <a:rPr kumimoji="1" lang="ja-JP" altLang="en-US" sz="1100" dirty="0">
                <a:solidFill>
                  <a:schemeClr val="tx1"/>
                </a:solidFill>
                <a:latin typeface="+mn-ea"/>
              </a:rPr>
              <a:t>：</a:t>
            </a:r>
            <a:r>
              <a:rPr kumimoji="1" lang="en-US" altLang="ja-JP" sz="1100" dirty="0">
                <a:solidFill>
                  <a:schemeClr val="tx1"/>
                </a:solidFill>
                <a:latin typeface="+mn-ea"/>
              </a:rPr>
              <a:t> https://www.rinya.maff.go.jp/j/keikaku/todokede/batsuzoutodokede.html</a:t>
            </a:r>
            <a:endParaRPr kumimoji="1" lang="ja-JP" altLang="en-US" sz="1100" dirty="0">
              <a:solidFill>
                <a:schemeClr val="tx1"/>
              </a:solidFill>
              <a:latin typeface="+mn-ea"/>
            </a:endParaRPr>
          </a:p>
        </p:txBody>
      </p:sp>
    </p:spTree>
    <p:extLst>
      <p:ext uri="{BB962C8B-B14F-4D97-AF65-F5344CB8AC3E}">
        <p14:creationId xmlns:p14="http://schemas.microsoft.com/office/powerpoint/2010/main" val="1542814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Office Theme</Template>
  <TotalTime>363</TotalTime>
  <Words>369</Words>
  <Application>JUST Focus</Application>
  <Paragraphs>68</Paragraph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6.0.1</AppVersion>
  <PresentationFormat>ユーザー設定</PresentationFormat>
  <Slides>2</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「伐採及び伐採後の造林の届出書」添付書類について（令和5年4月1日施行）</dc:title>
  <cp:lastModifiedBy>松本 徹平</cp:lastModifiedBy>
  <cp:lastPrinted>2023-01-10T00:32:03Z</cp:lastPrinted>
  <dcterms:created xsi:type="dcterms:W3CDTF">2022-11-15T05:46:15Z</dcterms:created>
  <dcterms:modified xsi:type="dcterms:W3CDTF">2026-02-17T08:13:08Z</dcterms:modified>
  <cp:revision>29</cp:revision>
</cp:coreProperties>
</file>

<file path=docProps/custom.xml><?xml version="1.0" encoding="utf-8"?>
<Properties xmlns:vt="http://schemas.openxmlformats.org/officeDocument/2006/docPropsVTypes" xmlns="http://schemas.openxmlformats.org/officeDocument/2006/custom-properties"/>
</file>